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99099" y="1015901"/>
            <a:ext cx="3886200" cy="3555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0"/>
              </a:lnSpc>
              <a:buNone/>
            </a:pPr>
            <a:r>
              <a:rPr lang="en-US" sz="28000" dirty="0">
                <a:solidFill>
                  <a:srgbClr val="B897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师</a:t>
            </a:r>
            <a:endParaRPr lang="en-US" sz="28000" dirty="0"/>
          </a:p>
        </p:txBody>
      </p:sp>
      <p:sp>
        <p:nvSpPr>
          <p:cNvPr id="3" name="Text 1"/>
          <p:cNvSpPr/>
          <p:nvPr/>
        </p:nvSpPr>
        <p:spPr>
          <a:xfrm>
            <a:off x="762000" y="1524000"/>
            <a:ext cx="6476899" cy="1452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720"/>
              </a:lnSpc>
              <a:spcAft>
                <a:spcPts val="2000"/>
              </a:spcAft>
              <a:buNone/>
            </a:pPr>
            <a:r>
              <a:rPr lang="en-US" sz="5200" dirty="0">
                <a:solidFill>
                  <a:srgbClr val="6B2C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Class 7(3) Work Plan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762000" y="2667000"/>
            <a:ext cx="2286000" cy="12650"/>
          </a:xfrm>
          <a:prstGeom prst="rect">
            <a:avLst/>
          </a:prstGeom>
          <a:solidFill>
            <a:srgbClr val="B8974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62000" y="2920901"/>
            <a:ext cx="6476899" cy="390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i="1" dirty="0">
                <a:solidFill>
                  <a:srgbClr val="4A55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Core Elements for Building Excellence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62000" y="4151412"/>
            <a:ext cx="7620000" cy="0"/>
          </a:xfrm>
          <a:prstGeom prst="line">
            <a:avLst/>
          </a:prstGeom>
          <a:noFill/>
          <a:ln w="9525">
            <a:solidFill>
              <a:srgbClr val="B8974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62000" y="4308574"/>
            <a:ext cx="77724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 Tingting • Homeroom Teacher • September 2025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01" y="444401"/>
            <a:ext cx="8031379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dirty="0">
                <a:solidFill>
                  <a:srgbClr val="6B2C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Core Priorities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34901" y="1117550"/>
            <a:ext cx="1905000" cy="12650"/>
          </a:xfrm>
          <a:prstGeom prst="rect">
            <a:avLst/>
          </a:prstGeom>
          <a:solidFill>
            <a:srgbClr val="B8974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4901" y="1396901"/>
            <a:ext cx="3765500" cy="1415951"/>
          </a:xfrm>
          <a:prstGeom prst="roundRect">
            <a:avLst>
              <a:gd name="adj" fmla="val 5382"/>
            </a:avLst>
          </a:prstGeom>
          <a:solidFill>
            <a:srgbClr val="FFFFFF"/>
          </a:solidFill>
          <a:ln w="9525">
            <a:solidFill>
              <a:srgbClr val="B8974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73026" y="1596926"/>
            <a:ext cx="406301" cy="406301"/>
          </a:xfrm>
          <a:prstGeom prst="roundRect">
            <a:avLst>
              <a:gd name="adj" fmla="val 225055"/>
            </a:avLst>
          </a:prstGeom>
          <a:solidFill>
            <a:srgbClr val="6B2C3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406426" y="1635026"/>
            <a:ext cx="3044139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800"/>
              </a:spcBef>
              <a:buNone/>
            </a:pPr>
            <a:r>
              <a:rPr lang="en-US" sz="1600" dirty="0">
                <a:solidFill>
                  <a:srgbClr val="6B2C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Academic Quality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73026" y="1974652"/>
            <a:ext cx="3355035" cy="594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Maintain </a:t>
            </a:r>
            <a:pPr algn="l" indent="0" marL="0">
              <a:lnSpc>
                <a:spcPts val="1560"/>
              </a:lnSpc>
              <a:spcBef>
                <a:spcPts val="800"/>
              </a:spcBef>
              <a:buNone/>
            </a:pPr>
            <a:r>
              <a:rPr lang="en-US" sz="1200" b="1" dirty="0">
                <a:solidFill>
                  <a:srgbClr val="6B2C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 21</a:t>
            </a:r>
            <a:pPr algn="l" indent="0" marL="0">
              <a:lnSpc>
                <a:spcPts val="156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position through targeted interventions and support systems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35401" y="1396901"/>
            <a:ext cx="3765500" cy="1415951"/>
          </a:xfrm>
          <a:prstGeom prst="roundRect">
            <a:avLst>
              <a:gd name="adj" fmla="val 5382"/>
            </a:avLst>
          </a:prstGeom>
          <a:solidFill>
            <a:srgbClr val="FFFFFF"/>
          </a:solidFill>
          <a:ln w="9525">
            <a:solidFill>
              <a:srgbClr val="B8974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73526" y="1596926"/>
            <a:ext cx="406301" cy="406301"/>
          </a:xfrm>
          <a:prstGeom prst="roundRect">
            <a:avLst>
              <a:gd name="adj" fmla="val 225055"/>
            </a:avLst>
          </a:prstGeom>
          <a:solidFill>
            <a:srgbClr val="6B2C3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06926" y="1635026"/>
            <a:ext cx="3044139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800"/>
              </a:spcBef>
              <a:buNone/>
            </a:pPr>
            <a:r>
              <a:rPr lang="en-US" sz="1600" dirty="0">
                <a:solidFill>
                  <a:srgbClr val="6B2C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 Well-being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73526" y="1974652"/>
            <a:ext cx="3355035" cy="396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Foster emotional health through morning check-ins and peer support networks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4901" y="3047851"/>
            <a:ext cx="3765500" cy="1415951"/>
          </a:xfrm>
          <a:prstGeom prst="roundRect">
            <a:avLst>
              <a:gd name="adj" fmla="val 5382"/>
            </a:avLst>
          </a:prstGeom>
          <a:solidFill>
            <a:srgbClr val="FFFFFF"/>
          </a:solidFill>
          <a:ln w="9525">
            <a:solidFill>
              <a:srgbClr val="B8974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73026" y="3247876"/>
            <a:ext cx="406301" cy="406301"/>
          </a:xfrm>
          <a:prstGeom prst="roundRect">
            <a:avLst>
              <a:gd name="adj" fmla="val 225055"/>
            </a:avLst>
          </a:prstGeom>
          <a:solidFill>
            <a:srgbClr val="6B2C3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406426" y="3285976"/>
            <a:ext cx="3044139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800"/>
              </a:spcBef>
              <a:buNone/>
            </a:pPr>
            <a:r>
              <a:rPr lang="en-US" sz="1600" dirty="0">
                <a:solidFill>
                  <a:srgbClr val="6B2C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Collaborative Learning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73026" y="3625602"/>
            <a:ext cx="3355035" cy="396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 </a:t>
            </a:r>
            <a:pPr algn="l" indent="0" marL="0">
              <a:lnSpc>
                <a:spcPts val="1560"/>
              </a:lnSpc>
              <a:spcBef>
                <a:spcPts val="800"/>
              </a:spcBef>
              <a:buNone/>
            </a:pPr>
            <a:r>
              <a:rPr lang="en-US" sz="1200" i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Mentor-Mentee Pairing 2.0</a:t>
            </a:r>
            <a:pPr algn="l" indent="0" marL="0">
              <a:lnSpc>
                <a:spcPts val="156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for enhanced academic support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635401" y="3047851"/>
            <a:ext cx="3765500" cy="1415951"/>
          </a:xfrm>
          <a:prstGeom prst="roundRect">
            <a:avLst>
              <a:gd name="adj" fmla="val 5382"/>
            </a:avLst>
          </a:prstGeom>
          <a:solidFill>
            <a:srgbClr val="FFFFFF"/>
          </a:solidFill>
          <a:ln w="9525">
            <a:solidFill>
              <a:srgbClr val="B8974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873526" y="3247876"/>
            <a:ext cx="406301" cy="406301"/>
          </a:xfrm>
          <a:prstGeom prst="roundRect">
            <a:avLst>
              <a:gd name="adj" fmla="val 225055"/>
            </a:avLst>
          </a:prstGeom>
          <a:solidFill>
            <a:srgbClr val="6B2C3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406926" y="3285976"/>
            <a:ext cx="3044139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800"/>
              </a:spcBef>
              <a:buNone/>
            </a:pPr>
            <a:r>
              <a:rPr lang="en-US" sz="1600" dirty="0">
                <a:solidFill>
                  <a:srgbClr val="6B2C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Class Spirit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873526" y="3625602"/>
            <a:ext cx="3355035" cy="396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collective identity through traditions and shared values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01" y="507950"/>
            <a:ext cx="8031379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3800" dirty="0">
                <a:solidFill>
                  <a:srgbClr val="6B2C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Mentor-Mentee Pairing 2.0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34901" y="1171426"/>
            <a:ext cx="8031379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i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"Mutual Help" to "Collaborative Study"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634901" y="1625501"/>
            <a:ext cx="1905000" cy="12650"/>
          </a:xfrm>
          <a:prstGeom prst="rect">
            <a:avLst/>
          </a:prstGeom>
          <a:solidFill>
            <a:srgbClr val="B8974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1905000"/>
            <a:ext cx="7658100" cy="69845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653951" y="1905000"/>
            <a:ext cx="0" cy="698450"/>
          </a:xfrm>
          <a:prstGeom prst="line">
            <a:avLst/>
          </a:prstGeom>
          <a:noFill/>
          <a:ln w="38100">
            <a:solidFill>
              <a:srgbClr val="B8974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6902" y="2057400"/>
            <a:ext cx="7513421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buNone/>
            </a:pPr>
            <a:r>
              <a:rPr lang="en-US" sz="1600" dirty="0">
                <a:solidFill>
                  <a:srgbClr val="6B2C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Precise Matching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26902" y="2371725"/>
            <a:ext cx="7254442" cy="4289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9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Subject complementarity, personality compatibility, and </a:t>
            </a:r>
            <a:pPr algn="l" indent="0" marL="0">
              <a:lnSpc>
                <a:spcPts val="169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1300" b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residential proximity</a:t>
            </a:r>
            <a:pPr algn="l" indent="0" marL="0">
              <a:lnSpc>
                <a:spcPts val="169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for sustained online communication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4901" y="2793950"/>
            <a:ext cx="7658100" cy="69845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951" y="2793950"/>
            <a:ext cx="0" cy="698450"/>
          </a:xfrm>
          <a:prstGeom prst="line">
            <a:avLst/>
          </a:prstGeom>
          <a:noFill/>
          <a:ln w="38100">
            <a:solidFill>
              <a:srgbClr val="B8974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902" y="2946350"/>
            <a:ext cx="7513421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buNone/>
            </a:pPr>
            <a:r>
              <a:rPr lang="en-US" sz="1600" dirty="0">
                <a:solidFill>
                  <a:srgbClr val="6B2C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Ceremonial Ritual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26902" y="3260675"/>
            <a:ext cx="7254442" cy="4289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9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1300" i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"Mentorship Ceremony"</a:t>
            </a:r>
            <a:pPr algn="l" indent="0" marL="0">
              <a:lnSpc>
                <a:spcPts val="169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with journals to document helping moments and student progress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34901" y="3682901"/>
            <a:ext cx="7658100" cy="6096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653951" y="3682901"/>
            <a:ext cx="0" cy="609600"/>
          </a:xfrm>
          <a:prstGeom prst="line">
            <a:avLst/>
          </a:prstGeom>
          <a:noFill/>
          <a:ln w="38100">
            <a:solidFill>
              <a:srgbClr val="B8974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26902" y="3835301"/>
            <a:ext cx="7513421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buNone/>
            </a:pPr>
            <a:r>
              <a:rPr lang="en-US" sz="1600" dirty="0">
                <a:solidFill>
                  <a:srgbClr val="6B2C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Monthly "Tea Gathering" for Support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26902" y="4149626"/>
            <a:ext cx="7254442" cy="21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9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the pairing relationship </a:t>
            </a:r>
            <a:pPr algn="l" indent="0" marL="0">
              <a:lnSpc>
                <a:spcPts val="169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1300" b="1" dirty="0">
                <a:solidFill>
                  <a:srgbClr val="6B2C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caring</a:t>
            </a:r>
            <a:pPr algn="l" indent="0" marL="0">
              <a:lnSpc>
                <a:spcPts val="169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not just academic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601099" y="3555950"/>
            <a:ext cx="1034951" cy="1034951"/>
          </a:xfrm>
          <a:prstGeom prst="roundRect">
            <a:avLst>
              <a:gd name="adj" fmla="val 88352"/>
            </a:avLst>
          </a:prstGeom>
          <a:noFill/>
          <a:ln w="9525">
            <a:solidFill>
              <a:srgbClr val="B8974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D37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149" y="-507950"/>
            <a:ext cx="5181549" cy="48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7800"/>
              </a:lnSpc>
              <a:buNone/>
            </a:pPr>
            <a:r>
              <a:rPr lang="en-US" sz="42000" dirty="0">
                <a:solidFill>
                  <a:srgbClr val="B897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魂</a:t>
            </a:r>
            <a:endParaRPr lang="en-US" sz="42000" dirty="0"/>
          </a:p>
        </p:txBody>
      </p:sp>
      <p:sp>
        <p:nvSpPr>
          <p:cNvPr id="3" name="Text 1"/>
          <p:cNvSpPr/>
          <p:nvPr/>
        </p:nvSpPr>
        <p:spPr>
          <a:xfrm>
            <a:off x="762000" y="762000"/>
            <a:ext cx="6476899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en-US" sz="4200" dirty="0">
                <a:solidFill>
                  <a:srgbClr val="B897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Forging Class Spirit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2000" y="1533525"/>
            <a:ext cx="6476899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i="1" dirty="0">
                <a:solidFill>
                  <a:srgbClr val="A8B5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the Soul of Class 7-3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62000" y="1879550"/>
            <a:ext cx="2286000" cy="12650"/>
          </a:xfrm>
          <a:prstGeom prst="rect">
            <a:avLst/>
          </a:prstGeom>
          <a:solidFill>
            <a:srgbClr val="B8974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62000" y="2286000"/>
            <a:ext cx="7385000" cy="1298972"/>
          </a:xfrm>
          <a:prstGeom prst="roundRect">
            <a:avLst>
              <a:gd name="adj" fmla="val 7822"/>
            </a:avLst>
          </a:prstGeom>
          <a:solidFill>
            <a:srgbClr val="6B2C3E"/>
          </a:solidFill>
          <a:ln w="9525">
            <a:solidFill>
              <a:srgbClr val="B8974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7865" y="2295525"/>
            <a:ext cx="7513269" cy="1279922"/>
          </a:xfrm>
          <a:prstGeom prst="rect">
            <a:avLst/>
          </a:prstGeom>
          <a:noFill/>
          <a:ln/>
        </p:spPr>
        <p:txBody>
          <a:bodyPr wrap="square" lIns="355600" tIns="228600" rIns="355600" bIns="228600" rtlCol="0" anchor="t"/>
          <a:lstStyle/>
          <a:p>
            <a:pPr algn="ctr" indent="0" marL="0">
              <a:lnSpc>
                <a:spcPts val="3240"/>
              </a:lnSpc>
              <a:buNone/>
            </a:pPr>
            <a:r>
              <a:rPr lang="en-US" sz="2400" dirty="0">
                <a:solidFill>
                  <a:srgbClr val="F5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"Seven-Three, Seven-Three! Dare to Venture, Dare to Strive!"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62000" y="3429000"/>
            <a:ext cx="7513269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en-US" sz="1900" dirty="0">
                <a:solidFill>
                  <a:srgbClr val="B897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Birthday Celebration Upgrade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62000" y="3841700"/>
            <a:ext cx="7513269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A8B5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"Strength Bombardment"</a:t>
            </a:r>
            <a:pPr algn="l" indent="0" marL="0">
              <a:lnSpc>
                <a:spcPts val="196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A8B5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All classmates write compliments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4166890"/>
            <a:ext cx="7513269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A8B5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Compiled into a booklet: </a:t>
            </a:r>
            <a:pPr algn="l" indent="0" marL="0">
              <a:lnSpc>
                <a:spcPts val="1960"/>
              </a:lnSpc>
              <a:spcAft>
                <a:spcPts val="600"/>
              </a:spcAft>
              <a:buNone/>
            </a:pPr>
            <a:r>
              <a:rPr lang="en-US" sz="1400" i="1" dirty="0">
                <a:solidFill>
                  <a:srgbClr val="B897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positive self-awareness and class energy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6B2C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2050" y="-762000"/>
            <a:ext cx="2031950" cy="2031950"/>
          </a:xfrm>
          <a:prstGeom prst="roundRect">
            <a:avLst>
              <a:gd name="adj" fmla="val 45001"/>
            </a:avLst>
          </a:prstGeom>
          <a:solidFill>
            <a:srgbClr val="B8974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88950" y="888950"/>
            <a:ext cx="7513269" cy="57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60"/>
              </a:lnSpc>
              <a:spcAft>
                <a:spcPts val="2500"/>
              </a:spcAft>
              <a:buNone/>
            </a:pPr>
            <a:r>
              <a:rPr lang="en-US" sz="3800" dirty="0">
                <a:solidFill>
                  <a:srgbClr val="F5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 Goal This Semester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888950" y="2286000"/>
            <a:ext cx="7365950" cy="1470571"/>
          </a:xfrm>
          <a:prstGeom prst="rect">
            <a:avLst/>
          </a:prstGeom>
          <a:noFill/>
          <a:ln/>
        </p:spPr>
        <p:txBody>
          <a:bodyPr wrap="square" lIns="158750" tIns="0" rIns="0" bIns="0" rtlCol="0" anchor="t"/>
          <a:lstStyle/>
          <a:p>
            <a:pPr algn="l" marL="158750" indent="-158750">
              <a:lnSpc>
                <a:spcPts val="3060"/>
              </a:lnSpc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B897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child is seen</a:t>
            </a:r>
            <a:endParaRPr lang="en-US" sz="1800" dirty="0"/>
          </a:p>
          <a:p>
            <a:pPr algn="l" marL="158750" indent="-158750">
              <a:lnSpc>
                <a:spcPts val="3060"/>
              </a:lnSpc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B897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child is supported</a:t>
            </a:r>
            <a:endParaRPr lang="en-US" sz="1800" dirty="0"/>
          </a:p>
          <a:p>
            <a:pPr algn="l" marL="158750" indent="-158750">
              <a:lnSpc>
                <a:spcPts val="3060"/>
              </a:lnSpc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B897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child is able to shine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174950" y="3860899"/>
            <a:ext cx="2793950" cy="12650"/>
          </a:xfrm>
          <a:prstGeom prst="rect">
            <a:avLst/>
          </a:prstGeom>
          <a:solidFill>
            <a:srgbClr val="B8974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15291" y="3692128"/>
            <a:ext cx="7513269" cy="625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465"/>
              </a:lnSpc>
              <a:buNone/>
            </a:pPr>
            <a:r>
              <a:rPr lang="en-US" sz="1700" i="1" dirty="0">
                <a:solidFill>
                  <a:srgbClr val="F5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Make Class 7(3) a warm collective where we climb the peaks of academics together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7(3) Work Plan - Elegant Edition</dc:title>
  <dc:subject>Teacher Meeting Presentation</dc:subject>
  <dc:creator>Shi Tingting</dc:creator>
  <cp:lastModifiedBy>Shi Tingting</cp:lastModifiedBy>
  <cp:revision>1</cp:revision>
  <dcterms:created xsi:type="dcterms:W3CDTF">2025-10-23T14:26:07Z</dcterms:created>
  <dcterms:modified xsi:type="dcterms:W3CDTF">2025-10-23T14:26:07Z</dcterms:modified>
</cp:coreProperties>
</file>